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embeddedFontLst>
    <p:embeddedFont>
      <p:font typeface="Barlow" panose="00000500000000000000" pitchFamily="2" charset="0"/>
      <p:regular r:id="rId17"/>
    </p:embeddedFont>
    <p:embeddedFont>
      <p:font typeface="Barlow Medium" panose="00000600000000000000" pitchFamily="2" charset="0"/>
      <p:regular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4" d="100"/>
          <a:sy n="74" d="100"/>
        </p:scale>
        <p:origin x="180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8702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29608" y="3824227"/>
            <a:ext cx="7571184" cy="946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450"/>
              </a:lnSpc>
              <a:buNone/>
            </a:pPr>
            <a:r>
              <a:rPr lang="en-US" sz="59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HummingBird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1060728" y="5782270"/>
            <a:ext cx="125089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Name- Shreya Chadha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060728" y="6454973"/>
            <a:ext cx="125089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Reg. No.- 2427030458</a:t>
            </a:r>
          </a:p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</a:rPr>
              <a:t>Supervisor- Dr. Susheela </a:t>
            </a:r>
            <a:r>
              <a:rPr lang="en-US" sz="1900" dirty="0" err="1">
                <a:solidFill>
                  <a:srgbClr val="E5E0DF"/>
                </a:solidFill>
                <a:latin typeface="Barlow" pitchFamily="34" charset="0"/>
              </a:rPr>
              <a:t>Vishnoi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92809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Model &amp; Architecture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060728" y="2107644"/>
            <a:ext cx="1250894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Practical, client-heavy architecture focused on responsiveness, real-time feedback, and extensibility.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1060728" y="3150632"/>
            <a:ext cx="2942034" cy="4150876"/>
          </a:xfrm>
          <a:prstGeom prst="roundRect">
            <a:avLst>
              <a:gd name="adj" fmla="val 4973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1060728" y="3120152"/>
            <a:ext cx="2942034" cy="121920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6" name="Shape 4"/>
          <p:cNvSpPr/>
          <p:nvPr/>
        </p:nvSpPr>
        <p:spPr>
          <a:xfrm>
            <a:off x="2161461" y="2780347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65F62"/>
          </a:solidFill>
          <a:ln/>
        </p:spPr>
      </p:sp>
      <p:sp>
        <p:nvSpPr>
          <p:cNvPr id="7" name="Text 5"/>
          <p:cNvSpPr/>
          <p:nvPr/>
        </p:nvSpPr>
        <p:spPr>
          <a:xfrm>
            <a:off x="1338024" y="3767852"/>
            <a:ext cx="238744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Frontend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338024" y="4258866"/>
            <a:ext cx="238744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 + Vite for a fast, modular UI with pluggable components and state-driven tutorials.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4249579" y="3150632"/>
            <a:ext cx="2942153" cy="4150876"/>
          </a:xfrm>
          <a:prstGeom prst="roundRect">
            <a:avLst>
              <a:gd name="adj" fmla="val 4973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4249579" y="3120152"/>
            <a:ext cx="2942153" cy="121920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11" name="Shape 9"/>
          <p:cNvSpPr/>
          <p:nvPr/>
        </p:nvSpPr>
        <p:spPr>
          <a:xfrm>
            <a:off x="5350312" y="2780347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65F62"/>
          </a:solidFill>
          <a:ln/>
        </p:spPr>
      </p:sp>
      <p:sp>
        <p:nvSpPr>
          <p:cNvPr id="12" name="Text 10"/>
          <p:cNvSpPr/>
          <p:nvPr/>
        </p:nvSpPr>
        <p:spPr>
          <a:xfrm>
            <a:off x="4526875" y="3767852"/>
            <a:ext cx="238756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Canvas Doodle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4526875" y="4258866"/>
            <a:ext cx="2387560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Canvas API powers frame-aligned doodle overlays and exportable SVG animations.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7438549" y="3150632"/>
            <a:ext cx="2942153" cy="4150876"/>
          </a:xfrm>
          <a:prstGeom prst="roundRect">
            <a:avLst>
              <a:gd name="adj" fmla="val 4973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7438549" y="3120152"/>
            <a:ext cx="2942153" cy="121920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16" name="Shape 14"/>
          <p:cNvSpPr/>
          <p:nvPr/>
        </p:nvSpPr>
        <p:spPr>
          <a:xfrm>
            <a:off x="8539282" y="2780347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65F62"/>
          </a:solidFill>
          <a:ln/>
        </p:spPr>
      </p:sp>
      <p:sp>
        <p:nvSpPr>
          <p:cNvPr id="17" name="Text 15"/>
          <p:cNvSpPr/>
          <p:nvPr/>
        </p:nvSpPr>
        <p:spPr>
          <a:xfrm>
            <a:off x="7715845" y="3767852"/>
            <a:ext cx="238756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Filter Engine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7715845" y="4258866"/>
            <a:ext cx="2387560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CSS-based filter pipeline for real-time color grading previews and adjustable presets.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10627519" y="3150632"/>
            <a:ext cx="2942153" cy="4150876"/>
          </a:xfrm>
          <a:prstGeom prst="roundRect">
            <a:avLst>
              <a:gd name="adj" fmla="val 4973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10627519" y="3120152"/>
            <a:ext cx="2942153" cy="121920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21" name="Shape 19"/>
          <p:cNvSpPr/>
          <p:nvPr/>
        </p:nvSpPr>
        <p:spPr>
          <a:xfrm>
            <a:off x="11728252" y="2780347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F65F62"/>
          </a:solidFill>
          <a:ln/>
        </p:spPr>
      </p:sp>
      <p:sp>
        <p:nvSpPr>
          <p:cNvPr id="22" name="Text 20"/>
          <p:cNvSpPr/>
          <p:nvPr/>
        </p:nvSpPr>
        <p:spPr>
          <a:xfrm>
            <a:off x="10904815" y="3767852"/>
            <a:ext cx="238756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Chat Workflow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10904815" y="4258866"/>
            <a:ext cx="2387560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Guided chatbot orchestrates step-by-step suggestions, checkpoints, and learning nudges to reinforce craft decisions.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1699260"/>
            <a:ext cx="847760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Comparison with Existing Solutions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728" y="2878812"/>
            <a:ext cx="636984" cy="3936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06322" y="2878812"/>
            <a:ext cx="19501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Photoshop / DaVinci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2006322" y="3712726"/>
            <a:ext cx="1950125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Depth and precision — steep learning curve. Best for specialists who already know the rules.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5057" y="2878812"/>
            <a:ext cx="636984" cy="3936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10651" y="2878812"/>
            <a:ext cx="195024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CapCut / InShot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10651" y="3369826"/>
            <a:ext cx="1950244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Fast and template-driven — speeds production but often hides craft decisions from learners.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505" y="2878812"/>
            <a:ext cx="636984" cy="3936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415099" y="2878812"/>
            <a:ext cx="195012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Generators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8415099" y="3369826"/>
            <a:ext cx="1950125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Produce outputs quickly but rarely explain creative choices or teach transferable skills.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73834" y="2878812"/>
            <a:ext cx="636984" cy="39362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619428" y="2878812"/>
            <a:ext cx="195024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Hummingbird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1619428" y="3369826"/>
            <a:ext cx="1950244" cy="3160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Bridges the gap: guided learning built into the editing experience — educational, iterative, and composable.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210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11279" y="3110746"/>
            <a:ext cx="3301008" cy="412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Technical Stack</a:t>
            </a:r>
            <a:endParaRPr lang="en-US" sz="2550" dirty="0"/>
          </a:p>
        </p:txBody>
      </p:sp>
      <p:sp>
        <p:nvSpPr>
          <p:cNvPr id="4" name="Shape 1"/>
          <p:cNvSpPr/>
          <p:nvPr/>
        </p:nvSpPr>
        <p:spPr>
          <a:xfrm>
            <a:off x="2611279" y="3732848"/>
            <a:ext cx="3042880" cy="3706892"/>
          </a:xfrm>
          <a:prstGeom prst="roundRect">
            <a:avLst>
              <a:gd name="adj" fmla="val 3606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2588419" y="3732848"/>
            <a:ext cx="91440" cy="3706892"/>
          </a:xfrm>
          <a:prstGeom prst="roundRect">
            <a:avLst>
              <a:gd name="adj" fmla="val 85287"/>
            </a:avLst>
          </a:prstGeom>
          <a:solidFill>
            <a:srgbClr val="F65F62"/>
          </a:solidFill>
          <a:ln/>
        </p:spPr>
      </p:sp>
      <p:sp>
        <p:nvSpPr>
          <p:cNvPr id="6" name="Text 3"/>
          <p:cNvSpPr/>
          <p:nvPr/>
        </p:nvSpPr>
        <p:spPr>
          <a:xfrm>
            <a:off x="2888337" y="3941326"/>
            <a:ext cx="2475667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</a:t>
            </a: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 Frontend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2888337" y="4349591"/>
            <a:ext cx="2557343" cy="253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HTML5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Structural layout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CSS3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Styling, animations, filter effects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JavaScript (ES6+)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Application logic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React.js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Component-based UI architecture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Vite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– Fast bundler &amp; development environment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2888337" y="6970990"/>
            <a:ext cx="2557343" cy="260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5793700" y="3732848"/>
            <a:ext cx="3042880" cy="3706892"/>
          </a:xfrm>
          <a:prstGeom prst="roundRect">
            <a:avLst>
              <a:gd name="adj" fmla="val 3606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770840" y="3732848"/>
            <a:ext cx="91440" cy="3706892"/>
          </a:xfrm>
          <a:prstGeom prst="roundRect">
            <a:avLst>
              <a:gd name="adj" fmla="val 85287"/>
            </a:avLst>
          </a:prstGeom>
          <a:solidFill>
            <a:srgbClr val="F65F62"/>
          </a:solidFill>
          <a:ln/>
        </p:spPr>
      </p:sp>
      <p:sp>
        <p:nvSpPr>
          <p:cNvPr id="11" name="Text 8"/>
          <p:cNvSpPr/>
          <p:nvPr/>
        </p:nvSpPr>
        <p:spPr>
          <a:xfrm>
            <a:off x="6070759" y="3941326"/>
            <a:ext cx="2475667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</a:t>
            </a: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 Video Handling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070759" y="4349591"/>
            <a:ext cx="2557343" cy="1398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HTML5 </a:t>
            </a:r>
            <a:r>
              <a:rPr lang="en-US" sz="1450" dirty="0">
                <a:solidFill>
                  <a:srgbClr val="E5E0DF"/>
                </a:solidFill>
                <a:highlight>
                  <a:srgbClr val="26242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&lt;video&gt;</a:t>
            </a: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API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 filter engine for color grading simulation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Browser Object URLs for real-time preview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6070759" y="5832277"/>
            <a:ext cx="2557343" cy="260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8976122" y="3732848"/>
            <a:ext cx="3042999" cy="3706892"/>
          </a:xfrm>
          <a:prstGeom prst="roundRect">
            <a:avLst>
              <a:gd name="adj" fmla="val 3606"/>
            </a:avLst>
          </a:prstGeom>
          <a:solidFill>
            <a:srgbClr val="191718">
              <a:alpha val="95000"/>
            </a:srgbClr>
          </a:solidFill>
          <a:ln w="22860">
            <a:solidFill>
              <a:srgbClr val="922022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8953262" y="3732848"/>
            <a:ext cx="91440" cy="3706892"/>
          </a:xfrm>
          <a:prstGeom prst="roundRect">
            <a:avLst>
              <a:gd name="adj" fmla="val 85287"/>
            </a:avLst>
          </a:prstGeom>
          <a:solidFill>
            <a:srgbClr val="F65F62"/>
          </a:solidFill>
          <a:ln/>
        </p:spPr>
      </p:sp>
      <p:sp>
        <p:nvSpPr>
          <p:cNvPr id="16" name="Text 13"/>
          <p:cNvSpPr/>
          <p:nvPr/>
        </p:nvSpPr>
        <p:spPr>
          <a:xfrm>
            <a:off x="9253180" y="3941326"/>
            <a:ext cx="2557463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</a:t>
            </a: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 Illustration Engine and Deployment 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9253180" y="4658916"/>
            <a:ext cx="2557463" cy="17568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Canvas API (planned motion doodle overlay system)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Git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GitHub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GitHub Actions (CI/CD)</a:t>
            </a:r>
            <a:endParaRPr lang="en-US" sz="1450" dirty="0"/>
          </a:p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GitHub Pages (Hosting)</a:t>
            </a:r>
            <a:endParaRPr lang="en-US" sz="14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728" y="1371243"/>
            <a:ext cx="12508944" cy="54871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51630" y="1924589"/>
            <a:ext cx="1890563" cy="1444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Creative Processing Layer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4851630" y="3465173"/>
            <a:ext cx="1890563" cy="914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 Preset Inspiration Library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5277585" y="3477209"/>
            <a:ext cx="299767" cy="288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Twemoji Mozilla, Apple Color Emoji, Segoe UI Emoji, Segoe UI Symbol, Noto Color Emoji, EmojiOne Color, Android Emoji, sans-serif" pitchFamily="34" charset="0"/>
                <a:ea typeface="Twemoji Mozilla, Apple Color Emoji, Segoe UI Emoji, Segoe UI Symbol, Noto Color Emoji, EmojiOne Color, Android Emoji, sans-serif" pitchFamily="34" charset="-122"/>
                <a:cs typeface="Twemoji Mozilla, Apple Color Emoji, Segoe UI Emoji, Segoe UI Symbol, Noto Color Emoji, EmojiOne Color, Android Emoji, sans-serif" pitchFamily="34" charset="-120"/>
              </a:rPr>
              <a:t>🔹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4851630" y="4476181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Provides editable cinematic presets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851630" y="5114079"/>
            <a:ext cx="1890563" cy="613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🔹 Editing Workspace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5247872" y="5126115"/>
            <a:ext cx="299767" cy="288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Twemoji Mozilla, Apple Color Emoji, Segoe UI Emoji, Segoe UI Symbol, Noto Color Emoji, EmojiOne Color, Android Emoji, sans-serif" pitchFamily="34" charset="0"/>
                <a:ea typeface="Twemoji Mozilla, Apple Color Emoji, Segoe UI Emoji, Segoe UI Symbol, Noto Color Emoji, EmojiOne Color, Android Emoji, sans-serif" pitchFamily="34" charset="-122"/>
                <a:cs typeface="Twemoji Mozilla, Apple Color Emoji, Segoe UI Emoji, Segoe UI Symbol, Noto Color Emoji, EmojiOne Color, Android Emoji, sans-serif" pitchFamily="34" charset="-120"/>
              </a:rPr>
              <a:t>🔹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851630" y="5824192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Applies CSS-based transformations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857501" y="3856337"/>
            <a:ext cx="1890563" cy="962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Output Layer</a:t>
            </a:r>
            <a:endParaRPr lang="en-US" sz="3000" dirty="0"/>
          </a:p>
        </p:txBody>
      </p:sp>
      <p:sp>
        <p:nvSpPr>
          <p:cNvPr id="11" name="Text 8"/>
          <p:cNvSpPr/>
          <p:nvPr/>
        </p:nvSpPr>
        <p:spPr>
          <a:xfrm>
            <a:off x="10857501" y="4915488"/>
            <a:ext cx="1890563" cy="81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All modifications are composited in-browser to produce: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0857501" y="5824192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Final Creative Output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914892" y="1864410"/>
            <a:ext cx="1890563" cy="722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User Input Layer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1914892" y="2682845"/>
            <a:ext cx="1890563" cy="81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workflow begins when the user: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1914892" y="3591549"/>
            <a:ext cx="1890563" cy="270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Uploads a video file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914892" y="3958641"/>
            <a:ext cx="1890563" cy="81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Describes their creative vision using text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7896691" y="1864410"/>
            <a:ext cx="1890563" cy="722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Motion Doodle Studio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896691" y="2682845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Frame-based drawing system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7896691" y="3320743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Animated artistic elements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7896691" y="3958641"/>
            <a:ext cx="1890563" cy="7221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Creative Mentor</a:t>
            </a:r>
            <a:endParaRPr lang="en-US" sz="2250" dirty="0"/>
          </a:p>
        </p:txBody>
      </p:sp>
      <p:sp>
        <p:nvSpPr>
          <p:cNvPr id="21" name="Text 18"/>
          <p:cNvSpPr/>
          <p:nvPr/>
        </p:nvSpPr>
        <p:spPr>
          <a:xfrm>
            <a:off x="7896691" y="4777077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Suggests grading steps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7896691" y="5414975"/>
            <a:ext cx="1890563" cy="8124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Recommends typography &amp; motion effects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7896691" y="6323679"/>
            <a:ext cx="1890563" cy="541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Provides guided reasoning</a:t>
            </a:r>
            <a:endParaRPr lang="en-US" sz="17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3429000"/>
            <a:ext cx="10972800" cy="1371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800"/>
              </a:lnSpc>
              <a:buNone/>
            </a:pPr>
            <a:r>
              <a:rPr lang="en-US" sz="86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Thank you.</a:t>
            </a:r>
            <a:endParaRPr lang="en-US" sz="8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3912" y="763905"/>
            <a:ext cx="4860727" cy="607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Project Summary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1773912" y="1759029"/>
            <a:ext cx="11082576" cy="824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guided creative ecosystem built for visual storytellers — designed to teach craft, amplify intention, and turn editing from task into expression.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1773912" y="2801898"/>
            <a:ext cx="11082576" cy="412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1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912" y="3432334"/>
            <a:ext cx="11082576" cy="1144429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912" y="4849416"/>
            <a:ext cx="11082576" cy="1144429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3912" y="6266497"/>
            <a:ext cx="11082576" cy="114442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61730" y="975836"/>
            <a:ext cx="5571530" cy="885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950"/>
              </a:lnSpc>
              <a:buNone/>
            </a:pPr>
            <a:r>
              <a:rPr lang="en-US" sz="55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Problem</a:t>
            </a:r>
            <a:endParaRPr lang="en-US" sz="5550" dirty="0"/>
          </a:p>
        </p:txBody>
      </p:sp>
      <p:sp>
        <p:nvSpPr>
          <p:cNvPr id="3" name="Text 1"/>
          <p:cNvSpPr/>
          <p:nvPr/>
        </p:nvSpPr>
        <p:spPr>
          <a:xfrm>
            <a:off x="1461730" y="2077641"/>
            <a:ext cx="5571530" cy="885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950"/>
              </a:lnSpc>
              <a:buNone/>
            </a:pPr>
            <a:r>
              <a:rPr lang="en-US" sz="55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Statement</a:t>
            </a:r>
            <a:endParaRPr lang="en-US" sz="5550" dirty="0"/>
          </a:p>
        </p:txBody>
      </p:sp>
      <p:sp>
        <p:nvSpPr>
          <p:cNvPr id="4" name="Shape 2"/>
          <p:cNvSpPr/>
          <p:nvPr/>
        </p:nvSpPr>
        <p:spPr>
          <a:xfrm>
            <a:off x="7604522" y="1002863"/>
            <a:ext cx="5571530" cy="1730097"/>
          </a:xfrm>
          <a:prstGeom prst="roundRect">
            <a:avLst>
              <a:gd name="adj" fmla="val 560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843123" y="1241465"/>
            <a:ext cx="3328988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Too complex or too automatic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843123" y="1778556"/>
            <a:ext cx="5094327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Professional tools demand steep learning curves; consumer apps default to rigid templates.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7604522" y="2949178"/>
            <a:ext cx="5571530" cy="1730097"/>
          </a:xfrm>
          <a:prstGeom prst="roundRect">
            <a:avLst>
              <a:gd name="adj" fmla="val 560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843123" y="3187779"/>
            <a:ext cx="2567226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Beginners miss craft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843123" y="3724870"/>
            <a:ext cx="5094327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Relying on templates teaches workflows, not artistic reasoning or decision-making.</a:t>
            </a:r>
            <a:endParaRPr lang="en-US" sz="1800" dirty="0"/>
          </a:p>
        </p:txBody>
      </p:sp>
      <p:sp>
        <p:nvSpPr>
          <p:cNvPr id="10" name="Shape 8"/>
          <p:cNvSpPr/>
          <p:nvPr/>
        </p:nvSpPr>
        <p:spPr>
          <a:xfrm>
            <a:off x="7604522" y="4895493"/>
            <a:ext cx="5571530" cy="1730097"/>
          </a:xfrm>
          <a:prstGeom prst="roundRect">
            <a:avLst>
              <a:gd name="adj" fmla="val 560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843123" y="5134094"/>
            <a:ext cx="3332321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often replaces, not teaches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843123" y="5671185"/>
            <a:ext cx="5094327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Generative systems produce outputs but rarely explain rationale or creative choices.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461730" y="7112079"/>
            <a:ext cx="11706820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2932390"/>
            <a:ext cx="883098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Literature Review &amp; Market Research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060728" y="4111943"/>
            <a:ext cx="1250894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surveyed flagship editing tools (Photoshop, DaVinci, Premiere) and consumer apps (CapCut, InShot), plus emerging AI content platforms. Each offers strengths: depth, speed, or automation — but none combine guided pedagogy with hands-on editing.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0728" y="3011329"/>
            <a:ext cx="617220" cy="6172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60728" y="3937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Study Focus</a:t>
            </a:r>
            <a:endParaRPr lang="en-US" sz="2150" dirty="0"/>
          </a:p>
        </p:txBody>
      </p:sp>
      <p:sp>
        <p:nvSpPr>
          <p:cNvPr id="4" name="Text 1"/>
          <p:cNvSpPr/>
          <p:nvPr/>
        </p:nvSpPr>
        <p:spPr>
          <a:xfrm>
            <a:off x="1060728" y="4428173"/>
            <a:ext cx="610016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Capabilities, onboarding paths, and how tools teach (or fail to teach) reasoning.</a:t>
            </a:r>
            <a:endParaRPr lang="en-US" sz="19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69505" y="3011329"/>
            <a:ext cx="617220" cy="6172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69505" y="39371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Identified Gap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7469505" y="4428173"/>
            <a:ext cx="610016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 mainstream platform centers learning while editing with stepwise mentorship.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40184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Project Goals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245792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 bridge the gap between professional editing complexity and AI automation by building a creative platform that guides users in understanding and executing their artistic vision.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3920728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goal of Hummingbird is to design and implement a browser-based creative studio that integrates: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4988481"/>
            <a:ext cx="7415927" cy="1839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Video editing tools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Preset-driven inspiration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Motion doodle animation</a:t>
            </a:r>
            <a:endParaRPr lang="en-US" sz="1900" dirty="0"/>
          </a:p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Conversational AI guidance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0728" y="1283137"/>
            <a:ext cx="733377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Research Gap — Our Innovation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060728" y="2462689"/>
            <a:ext cx="1250894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Current tools skew toward either automation (fast outputs) or professional complexity (deep features). Hummingbird occupies a middle path: a learning-first, artist-centric ecosystem where AI mentors guide, not replace, the creative process.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1060728" y="3925491"/>
            <a:ext cx="4005024" cy="3020854"/>
          </a:xfrm>
          <a:prstGeom prst="roundRect">
            <a:avLst>
              <a:gd name="adj" fmla="val 4843"/>
            </a:avLst>
          </a:prstGeom>
          <a:solidFill>
            <a:srgbClr val="191718">
              <a:alpha val="95000"/>
            </a:srgbClr>
          </a:solidFill>
          <a:ln w="30480">
            <a:solidFill>
              <a:srgbClr val="92202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30248" y="3925491"/>
            <a:ext cx="121920" cy="3020854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6" name="Text 4"/>
          <p:cNvSpPr/>
          <p:nvPr/>
        </p:nvSpPr>
        <p:spPr>
          <a:xfrm>
            <a:off x="1429464" y="42027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Presets + Explanation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429464" y="4693801"/>
            <a:ext cx="335899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Curated cinematic presets with contextual notes on when and why to use them.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312569" y="3925491"/>
            <a:ext cx="4005143" cy="3020854"/>
          </a:xfrm>
          <a:prstGeom prst="roundRect">
            <a:avLst>
              <a:gd name="adj" fmla="val 4843"/>
            </a:avLst>
          </a:prstGeom>
          <a:solidFill>
            <a:srgbClr val="191718">
              <a:alpha val="95000"/>
            </a:srgbClr>
          </a:solidFill>
          <a:ln w="30480">
            <a:solidFill>
              <a:srgbClr val="922022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82089" y="3925491"/>
            <a:ext cx="121920" cy="3020854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10" name="Text 8"/>
          <p:cNvSpPr/>
          <p:nvPr/>
        </p:nvSpPr>
        <p:spPr>
          <a:xfrm>
            <a:off x="5681305" y="42027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Motion Doodle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681305" y="4693801"/>
            <a:ext cx="335911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Expressive doodle animation overlay to sketch ideas directly on frames.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564529" y="3925491"/>
            <a:ext cx="4005024" cy="3020854"/>
          </a:xfrm>
          <a:prstGeom prst="roundRect">
            <a:avLst>
              <a:gd name="adj" fmla="val 4843"/>
            </a:avLst>
          </a:prstGeom>
          <a:solidFill>
            <a:srgbClr val="191718">
              <a:alpha val="95000"/>
            </a:srgbClr>
          </a:solidFill>
          <a:ln w="30480">
            <a:solidFill>
              <a:srgbClr val="922022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34049" y="3925491"/>
            <a:ext cx="121920" cy="3020854"/>
          </a:xfrm>
          <a:prstGeom prst="roundRect">
            <a:avLst>
              <a:gd name="adj" fmla="val 85050"/>
            </a:avLst>
          </a:prstGeom>
          <a:solidFill>
            <a:srgbClr val="F65F62"/>
          </a:solidFill>
          <a:ln/>
        </p:spPr>
      </p:sp>
      <p:sp>
        <p:nvSpPr>
          <p:cNvPr id="14" name="Text 12"/>
          <p:cNvSpPr/>
          <p:nvPr/>
        </p:nvSpPr>
        <p:spPr>
          <a:xfrm>
            <a:off x="9933265" y="42027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Mentor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9933265" y="4693801"/>
            <a:ext cx="335899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Stepwise suggestions that teach grading, motion, and typographic choices rather than outputting finished content.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53264" y="712827"/>
            <a:ext cx="5229701" cy="653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System Methodology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1353264" y="1815108"/>
            <a:ext cx="11923752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Hummingbird is modular by design — each module supports learning and experimentation while remaining composable for real projects.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1353264" y="3155871"/>
            <a:ext cx="5849660" cy="235268"/>
          </a:xfrm>
          <a:prstGeom prst="roundRect">
            <a:avLst>
              <a:gd name="adj" fmla="val 420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588532" y="3615452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Editing Workspace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1588532" y="4076819"/>
            <a:ext cx="5379125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Non-destructive timeline with contextual tips and isolated practice modes.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7427238" y="2802969"/>
            <a:ext cx="5849779" cy="235268"/>
          </a:xfrm>
          <a:prstGeom prst="roundRect">
            <a:avLst>
              <a:gd name="adj" fmla="val 420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505" y="3262551"/>
            <a:ext cx="2900720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Preset Inspiration Library</a:t>
            </a:r>
            <a:endParaRPr lang="en-US" sz="2050" dirty="0"/>
          </a:p>
        </p:txBody>
      </p:sp>
      <p:sp>
        <p:nvSpPr>
          <p:cNvPr id="9" name="Text 7"/>
          <p:cNvSpPr/>
          <p:nvPr/>
        </p:nvSpPr>
        <p:spPr>
          <a:xfrm>
            <a:off x="7662505" y="3723918"/>
            <a:ext cx="5379244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Reference reels, adjustable presets, and “show your work” notes explaining creative intent.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1353264" y="5624870"/>
            <a:ext cx="5849660" cy="235268"/>
          </a:xfrm>
          <a:prstGeom prst="roundRect">
            <a:avLst>
              <a:gd name="adj" fmla="val 420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588532" y="6084451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Motion Doodle Studio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1588532" y="6545818"/>
            <a:ext cx="5379125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Frame-based sketching tools with brush presets and simple keyframe animation.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7427238" y="5271968"/>
            <a:ext cx="5849779" cy="235268"/>
          </a:xfrm>
          <a:prstGeom prst="roundRect">
            <a:avLst>
              <a:gd name="adj" fmla="val 42013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62505" y="5731550"/>
            <a:ext cx="2614851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AI Creative Mentor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7662505" y="6192917"/>
            <a:ext cx="5379244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Interactive tutor offering incremental steps, explanation, and alternatives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6508" y="685443"/>
            <a:ext cx="5461040" cy="682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Audience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46508" y="1734860"/>
            <a:ext cx="7423785" cy="5809298"/>
          </a:xfrm>
          <a:prstGeom prst="roundRect">
            <a:avLst>
              <a:gd name="adj" fmla="val 177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1748" y="1750100"/>
            <a:ext cx="7393305" cy="14851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07612" y="1904405"/>
            <a:ext cx="1634609" cy="392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Who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741331" y="1904405"/>
            <a:ext cx="4767977" cy="1176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Beginner &amp; Intermediate Visual Creators, Creative Education Sector, Social Media Creators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61748" y="3235285"/>
            <a:ext cx="7393305" cy="14851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607612" y="3389590"/>
            <a:ext cx="1634609" cy="392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Insight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8741331" y="3389590"/>
            <a:ext cx="4767977" cy="1176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Creators do not struggle with ideas.</a:t>
            </a:r>
            <a:endParaRPr lang="en-US" sz="1900" dirty="0"/>
          </a:p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They struggle with translating ideas into execution.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61748" y="4720471"/>
            <a:ext cx="7393305" cy="280844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607612" y="4874776"/>
            <a:ext cx="1634609" cy="784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Basis for key insight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8741331" y="4874776"/>
            <a:ext cx="4767977" cy="25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Market observation of existing editing tools</a:t>
            </a:r>
            <a:endParaRPr lang="en-US" sz="1900" dirty="0"/>
          </a:p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Trend analysis of social media reels</a:t>
            </a:r>
            <a:endParaRPr lang="en-US" sz="1900" dirty="0"/>
          </a:p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Study of beginner learning curve in design tools</a:t>
            </a:r>
            <a:endParaRPr lang="en-US" sz="1900" dirty="0"/>
          </a:p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Behavioral shift toward AI dependence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802</Words>
  <Application>Microsoft Office PowerPoint</Application>
  <PresentationFormat>Custom</PresentationFormat>
  <Paragraphs>128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Consolas</vt:lpstr>
      <vt:lpstr>Barlow Medium</vt:lpstr>
      <vt:lpstr>Twemoji Mozilla, Apple Color Emoji, Segoe UI Emoji, Segoe UI Symbol, Noto Color Emoji, EmojiOne Color, Android Emoji, sans-serif</vt:lpstr>
      <vt:lpstr>Arial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Shreya Chadha</cp:lastModifiedBy>
  <cp:revision>2</cp:revision>
  <dcterms:created xsi:type="dcterms:W3CDTF">2026-02-19T00:55:56Z</dcterms:created>
  <dcterms:modified xsi:type="dcterms:W3CDTF">2026-02-19T06:05:25Z</dcterms:modified>
</cp:coreProperties>
</file>